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Barlow"/>
      <p:regular r:id="rId44"/>
      <p:bold r:id="rId45"/>
      <p:italic r:id="rId46"/>
      <p:boldItalic r:id="rId47"/>
    </p:embeddedFont>
    <p:embeddedFont>
      <p:font typeface="Barlow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C7E5B2-AA59-4363-833B-3F4502D36B67}">
  <a:tblStyle styleId="{A9C7E5B2-AA59-4363-833B-3F4502D36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Barlow-regular.fntdata"/><Relationship Id="rId43" Type="http://schemas.openxmlformats.org/officeDocument/2006/relationships/slide" Target="slides/slide38.xml"/><Relationship Id="rId46" Type="http://schemas.openxmlformats.org/officeDocument/2006/relationships/font" Target="fonts/Barlow-italic.fntdata"/><Relationship Id="rId45" Type="http://schemas.openxmlformats.org/officeDocument/2006/relationships/font" Target="fonts/Barlow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Light-regular.fntdata"/><Relationship Id="rId47" Type="http://schemas.openxmlformats.org/officeDocument/2006/relationships/font" Target="fonts/Barlow-boldItalic.fntdata"/><Relationship Id="rId49" Type="http://schemas.openxmlformats.org/officeDocument/2006/relationships/font" Target="fonts/Barlow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Light-boldItalic.fntdata"/><Relationship Id="rId50" Type="http://schemas.openxmlformats.org/officeDocument/2006/relationships/font" Target="fonts/Barlow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lam_Dunk_Contest" TargetMode="External"/><Relationship Id="rId3" Type="http://schemas.openxmlformats.org/officeDocument/2006/relationships/hyperlink" Target="https://en.wikipedia.org/wiki/Basketball_at_the_2008_Summer_Olympics" TargetMode="External"/><Relationship Id="rId4" Type="http://schemas.openxmlformats.org/officeDocument/2006/relationships/hyperlink" Target="https://en.wikipedia.org/wiki/Basketball_at_the_2012_Summer_Olympics" TargetMode="External"/><Relationship Id="rId5" Type="http://schemas.openxmlformats.org/officeDocument/2006/relationships/hyperlink" Target="https://en.wikipedia.org/wiki/Gold_medal" TargetMode="External"/><Relationship Id="rId6" Type="http://schemas.openxmlformats.org/officeDocument/2006/relationships/hyperlink" Target="https://en.wikipedia.org/wiki/United_States_men%27s_national_basketball_team" TargetMode="External"/><Relationship Id="rId7" Type="http://schemas.openxmlformats.org/officeDocument/2006/relationships/hyperlink" Target="https://en.wikipedia.org/wiki/List_of_NBA_All-Stars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2e7a0f286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2e7a0f28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Kobe definitely produced at a higher level - clearly better shooting splits -  playing at  home in Staples Center (now Crpyto.com Arena)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HOME</a:t>
            </a: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- 42.8%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AWAY - 39.8%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4b85cb899_0_1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4b85cb89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b="1" lang="en" sz="900"/>
              <a:t>Knicks - Kobe loooves playing at MSG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b="1" lang="en" sz="900"/>
              <a:t>LA Clippers - share same stadium; home or away game?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b="1" lang="en" sz="900">
                <a:solidFill>
                  <a:schemeClr val="dk1"/>
                </a:solidFill>
              </a:rPr>
              <a:t>4 of top 5 are west coast teams - more frequent matchups, knows their strengths and weaknesses better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b="1" lang="en" sz="900"/>
              <a:t>Seattle - now OKC Thunder; wide margin between the two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b="1" sz="9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3bf257792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3bf25779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b="1" lang="en" sz="1000">
                <a:solidFill>
                  <a:schemeClr val="dk1"/>
                </a:solidFill>
              </a:rPr>
              <a:t>Team-by-team FG% over time 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b="1" lang="en" sz="1000">
                <a:solidFill>
                  <a:schemeClr val="dk1"/>
                </a:solidFill>
              </a:rPr>
              <a:t>Rookie / youth struggles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b="1" lang="en" sz="1000">
                <a:solidFill>
                  <a:schemeClr val="dk1"/>
                </a:solidFill>
              </a:rPr>
              <a:t>End of career tailspin (achilles injury, poor teammates)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3bf257792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3bf2577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b="1" lang="en" sz="800">
                <a:solidFill>
                  <a:schemeClr val="dk1"/>
                </a:solidFill>
              </a:rPr>
              <a:t>Significantly more shots from deep during 2009 championship season</a:t>
            </a:r>
            <a:endParaRPr b="1" sz="800"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b="1" lang="en" sz="800">
                <a:solidFill>
                  <a:schemeClr val="dk1"/>
                </a:solidFill>
              </a:rPr>
              <a:t>Kobe’s game evolving on its own, or a response to evolving trends in gameplay across the NBA (three pointers)?</a:t>
            </a:r>
            <a:endParaRPr b="1" sz="800"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b="1" lang="en" sz="800">
                <a:solidFill>
                  <a:schemeClr val="dk1"/>
                </a:solidFill>
              </a:rPr>
              <a:t>Shaq as teammate for first three championships - only one ball !</a:t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"/>
              <a:buChar char="-"/>
            </a:pP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Although w</a:t>
            </a: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 are not attempting to predict wins, it would be interesting to layer in the team’s Win/Loss success rate on top of Kobe’s shooting performances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4b677e7cd_0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4b677e7c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49e285c28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49e285c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37a060778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37a06077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49e285c28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49e285c2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49e285c28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49e285c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49e285c28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49e285c2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37a060778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37a06077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-"/>
            </a:pPr>
            <a:r>
              <a:rPr b="1" lang="en" sz="700">
                <a:solidFill>
                  <a:srgbClr val="202122"/>
                </a:solidFill>
                <a:highlight>
                  <a:srgbClr val="FFFFFF"/>
                </a:highlight>
              </a:rPr>
              <a:t>1996 NBA draft </a:t>
            </a:r>
            <a:r>
              <a:rPr b="1" lang="en" sz="700">
                <a:solidFill>
                  <a:srgbClr val="202122"/>
                </a:solidFill>
                <a:highlight>
                  <a:schemeClr val="lt1"/>
                </a:highlight>
              </a:rPr>
              <a:t>straight out of HS</a:t>
            </a:r>
            <a:endParaRPr b="1" sz="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-"/>
            </a:pPr>
            <a:r>
              <a:rPr b="1" lang="en" sz="700">
                <a:solidFill>
                  <a:srgbClr val="202122"/>
                </a:solidFill>
                <a:highlight>
                  <a:srgbClr val="FFFFFF"/>
                </a:highlight>
              </a:rPr>
              <a:t>2nd youngest ever to be drafted at the time; </a:t>
            </a:r>
            <a:r>
              <a:rPr b="1" lang="en" sz="700">
                <a:solidFill>
                  <a:srgbClr val="202122"/>
                </a:solidFill>
                <a:highlight>
                  <a:schemeClr val="lt1"/>
                </a:highlight>
              </a:rPr>
              <a:t>As a rookie, won the </a:t>
            </a:r>
            <a:r>
              <a:rPr b="1" lang="en" sz="700">
                <a:solidFill>
                  <a:srgbClr val="0645AD"/>
                </a:solidFill>
                <a:highlight>
                  <a:schemeClr val="lt1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Slam Dunk Contest</a:t>
            </a:r>
            <a:r>
              <a:rPr b="1" lang="en" sz="700">
                <a:solidFill>
                  <a:srgbClr val="202122"/>
                </a:solidFill>
                <a:highlight>
                  <a:schemeClr val="lt1"/>
                </a:highlight>
              </a:rPr>
              <a:t>,</a:t>
            </a:r>
            <a:endParaRPr b="1" sz="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-"/>
            </a:pPr>
            <a:r>
              <a:rPr b="1" lang="en" sz="700">
                <a:solidFill>
                  <a:srgbClr val="202122"/>
                </a:solidFill>
                <a:highlight>
                  <a:schemeClr val="lt1"/>
                </a:highlight>
              </a:rPr>
              <a:t>5x NBA champion </a:t>
            </a:r>
            <a:endParaRPr b="1" sz="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700"/>
              <a:buChar char="-"/>
            </a:pPr>
            <a:r>
              <a:rPr b="1" lang="en" sz="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2008</a:t>
            </a:r>
            <a:r>
              <a:rPr b="1" lang="en" sz="70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b="1" lang="en" sz="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2012 Summer Olympics</a:t>
            </a:r>
            <a:r>
              <a:rPr b="1" lang="en" sz="700">
                <a:solidFill>
                  <a:srgbClr val="202122"/>
                </a:solidFill>
                <a:highlight>
                  <a:srgbClr val="FFFFFF"/>
                </a:highlight>
              </a:rPr>
              <a:t>, he won two </a:t>
            </a:r>
            <a:r>
              <a:rPr b="1" lang="en" sz="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gold medals</a:t>
            </a:r>
            <a:r>
              <a:rPr b="1" lang="en" sz="700">
                <a:solidFill>
                  <a:srgbClr val="202122"/>
                </a:solidFill>
                <a:highlight>
                  <a:srgbClr val="FFFFFF"/>
                </a:highlight>
              </a:rPr>
              <a:t> as a member of the </a:t>
            </a:r>
            <a:r>
              <a:rPr b="1" lang="en" sz="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U.S. national team</a:t>
            </a:r>
            <a:endParaRPr b="1" sz="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-"/>
            </a:pPr>
            <a:r>
              <a:rPr b="1" lang="en" sz="700">
                <a:solidFill>
                  <a:srgbClr val="202122"/>
                </a:solidFill>
                <a:highlight>
                  <a:schemeClr val="lt1"/>
                </a:highlight>
              </a:rPr>
              <a:t>18 All-Star designations are the </a:t>
            </a:r>
            <a:r>
              <a:rPr b="1" lang="en" sz="700">
                <a:solidFill>
                  <a:srgbClr val="0645AD"/>
                </a:solidFill>
                <a:highlight>
                  <a:schemeClr val="lt1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second most all time</a:t>
            </a:r>
            <a:endParaRPr b="1" sz="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800"/>
              <a:buChar char="-"/>
            </a:pPr>
            <a:r>
              <a:rPr b="1" lang="en" sz="800">
                <a:solidFill>
                  <a:srgbClr val="202122"/>
                </a:solidFill>
                <a:highlight>
                  <a:srgbClr val="FFFFFF"/>
                </a:highlight>
              </a:rPr>
              <a:t>Only guard in NBA history to </a:t>
            </a:r>
            <a:r>
              <a:rPr b="1" lang="en" sz="800">
                <a:solidFill>
                  <a:srgbClr val="202122"/>
                </a:solidFill>
                <a:highlight>
                  <a:srgbClr val="FFFFFF"/>
                </a:highlight>
              </a:rPr>
              <a:t>play</a:t>
            </a:r>
            <a:r>
              <a:rPr b="1" lang="en" sz="800">
                <a:solidFill>
                  <a:srgbClr val="202122"/>
                </a:solidFill>
                <a:highlight>
                  <a:srgbClr val="FFFFFF"/>
                </a:highlight>
              </a:rPr>
              <a:t> for a single franchise 20+ years</a:t>
            </a:r>
            <a:endParaRPr b="1" sz="8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49e285c28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49e285c2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49e285c28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49e285c2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49e285c28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49e285c2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49e285c28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49e285c2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49e285c28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49e285c2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49e285c28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49e285c2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37a060778_0_2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37a06077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4b677e7cd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4b677e7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4b677e7cd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4b677e7c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37a060778_0_4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37a060778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3c33d2a8b_4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3c33d2a8b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3bf257792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3bf25779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4b677e7cd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4b677e7c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4b677e7cd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4b677e7c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4b677e7cd_0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4b677e7c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4b677e7cd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4b677e7c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37a060778_0_3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37a06077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37a060778_0_3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37a060778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3bf257792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3bf25779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37a060778_0_4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37a060778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7a060778_0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7a06077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Next few slides</a:t>
            </a:r>
            <a:r>
              <a:rPr lang="en">
                <a:solidFill>
                  <a:schemeClr val="dk1"/>
                </a:solidFill>
              </a:rPr>
              <a:t> consider FG% and shot distance as primary numerical variables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sliced &amp; diced across qualitative or categorical situational splits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Shot distance - convenient and logical initial numerical variable of interest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Later will be extrapolated upon utilizing precise spatial location data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Career FG% serves as a baseline or proxy for modeling purposes (discussed later in prez)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2e7a0f286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2e7a0f2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b="1" lang="en" sz="800">
                <a:solidFill>
                  <a:schemeClr val="dk1"/>
                </a:solidFill>
              </a:rPr>
              <a:t>Similar distribution across quarters; not a normal distribution due to extreme volume of close-range shots</a:t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b="1" lang="en" sz="800">
                <a:solidFill>
                  <a:schemeClr val="dk1"/>
                </a:solidFill>
              </a:rPr>
              <a:t>Increased volume at start of game and right after halftime (third quarter)</a:t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b="1" lang="en" sz="800">
                <a:solidFill>
                  <a:schemeClr val="dk1"/>
                </a:solidFill>
              </a:rPr>
              <a:t>Deeper shot distance in the second half (third/fourth quarter)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4b85cb899_0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4b85cb89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b="1" lang="en" sz="800"/>
              <a:t>Less shots data for overtime periods than traditional quarters; less impactful to analyze independently</a:t>
            </a:r>
            <a:endParaRPr b="1"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t/>
            </a:r>
            <a:endParaRPr b="1" sz="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4b85cb899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4b85cb89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"/>
              <a:buChar char="╸"/>
            </a:pP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Band of ‘Shots made’ in purple expands  as the game reaches its final minutes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"/>
              <a:buChar char="╸"/>
            </a:pP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Kobe has a license to chuck at will; increased volume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"/>
              <a:buChar char="╸"/>
            </a:pP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 game winds down, Kobe attacks the paint at a higher rate while still getting up shots from deep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"/>
              <a:buChar char="╸"/>
            </a:pP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Mixed bag in terms of shot-making accuracy / FG%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b85cb899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4b85cb89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Somewhat </a:t>
            </a: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inconclusive</a:t>
            </a: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- increased shot volume throughout the playoffs perhaps the cause of excess volatility in FG% during the playoffs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PLAYOFFS - 41.0%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REG SEASON - 41.9%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effectLst>
            <a:outerShdw blurRad="14288" rotWithShape="0" algn="bl" dir="16560000" dist="9525">
              <a:schemeClr val="accent1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419100" lvl="1" marL="9144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419100" lvl="2" marL="13716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419100" lvl="3" marL="18288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419100" lvl="4" marL="22860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419100" lvl="5" marL="27432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419100" lvl="6" marL="32004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419100" lvl="7" marL="36576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419100" lvl="8" marL="4114800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9" name="Google Shape;49;p7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55" name="Google Shape;55;p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55300" y="4406300"/>
            <a:ext cx="74334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0" y="4541156"/>
            <a:ext cx="719125" cy="41700"/>
            <a:chOff x="0" y="4541156"/>
            <a:chExt cx="719125" cy="41700"/>
          </a:xfrm>
        </p:grpSpPr>
        <p:sp>
          <p:nvSpPr>
            <p:cNvPr id="61" name="Google Shape;61;p9"/>
            <p:cNvSpPr/>
            <p:nvPr/>
          </p:nvSpPr>
          <p:spPr>
            <a:xfrm>
              <a:off x="0" y="454115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06425" y="454115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0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66" name="Google Shape;66;p10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  <a:alpha val="29800"/>
                </a:srgbClr>
              </a:gs>
              <a:gs pos="100000">
                <a:srgbClr val="FFFFFF">
                  <a:alpha val="0"/>
                  <a:alpha val="2980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Relationship Id="rId6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kaggle.com/bbx396/kobechart" TargetMode="External"/><Relationship Id="rId4" Type="http://schemas.openxmlformats.org/officeDocument/2006/relationships/hyperlink" Target="https://basketballiseasy.wordpress.com/2018/05/17/learn-shots-to-basket-hook-shot-and-jump-shot/" TargetMode="External"/><Relationship Id="rId5" Type="http://schemas.openxmlformats.org/officeDocument/2006/relationships/hyperlink" Target="https://www.gettyimages.co.nz/detail/news-photo/kobe-bryant-of-the-los-angeles-lakers-rises-for-a-layup-news-photo/159557335" TargetMode="External"/><Relationship Id="rId6" Type="http://schemas.openxmlformats.org/officeDocument/2006/relationships/hyperlink" Target="https://www.reviewjournal.com/sports/unlv/unlv-basketball/derrick-jones-jr-expects-to-play-for-unlv-on-saturday/attachment/unlv-forward-derrick-jones-jr-1-attempts-to-tip-in-a-shot-against-san-jose-state-guard-brandon-clarke-15-during-a-basketball-game-at-the-thomas-mack-center-in-las-vegas-on-wednesday-fe-2/" TargetMode="External"/><Relationship Id="rId7" Type="http://schemas.openxmlformats.org/officeDocument/2006/relationships/hyperlink" Target="https://bleacherreport.com/articles/441930-los-angeles-lakers-kobe-bryants-top-10-dunks-for-his-birthday" TargetMode="External"/><Relationship Id="rId8" Type="http://schemas.openxmlformats.org/officeDocument/2006/relationships/hyperlink" Target="https://www.basketball-reference.com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</a:t>
            </a:r>
            <a:r>
              <a:rPr lang="en"/>
              <a:t>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KOBE BRYANT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73" name="Google Shape;73;p11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040450" y="152400"/>
            <a:ext cx="2500551" cy="466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90" y="684600"/>
            <a:ext cx="1487846" cy="434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621625" y="842200"/>
            <a:ext cx="651600" cy="37902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82" name="Google Shape;182;p20"/>
          <p:cNvSpPr txBox="1"/>
          <p:nvPr>
            <p:ph type="title"/>
          </p:nvPr>
        </p:nvSpPr>
        <p:spPr>
          <a:xfrm>
            <a:off x="230600" y="169175"/>
            <a:ext cx="73107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/ AWAY </a:t>
            </a:r>
            <a:r>
              <a:rPr lang="en"/>
              <a:t>SPLITS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461" y="684600"/>
            <a:ext cx="5627938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230600" y="169175"/>
            <a:ext cx="73107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OPPONENT</a:t>
            </a:r>
            <a:r>
              <a:rPr lang="en"/>
              <a:t> SPLITS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31" y="641675"/>
            <a:ext cx="8416138" cy="438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2"/>
          <p:cNvSpPr txBox="1"/>
          <p:nvPr>
            <p:ph type="title"/>
          </p:nvPr>
        </p:nvSpPr>
        <p:spPr>
          <a:xfrm>
            <a:off x="230600" y="169175"/>
            <a:ext cx="73107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</a:t>
            </a:r>
            <a:r>
              <a:rPr lang="en"/>
              <a:t> SPLITS - FG% VS.  OPPONENT</a:t>
            </a:r>
            <a:endParaRPr/>
          </a:p>
        </p:txBody>
      </p:sp>
      <p:grpSp>
        <p:nvGrpSpPr>
          <p:cNvPr id="197" name="Google Shape;197;p22"/>
          <p:cNvGrpSpPr/>
          <p:nvPr/>
        </p:nvGrpSpPr>
        <p:grpSpPr>
          <a:xfrm>
            <a:off x="478114" y="661475"/>
            <a:ext cx="8187771" cy="4343400"/>
            <a:chOff x="478114" y="661475"/>
            <a:chExt cx="8187771" cy="4343400"/>
          </a:xfrm>
        </p:grpSpPr>
        <p:pic>
          <p:nvPicPr>
            <p:cNvPr id="198" name="Google Shape;19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8114" y="661475"/>
              <a:ext cx="8187771" cy="434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375" y="987800"/>
              <a:ext cx="310175" cy="58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7550" y="987800"/>
              <a:ext cx="310175" cy="58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79200" y="987800"/>
              <a:ext cx="310175" cy="58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96675" y="987800"/>
              <a:ext cx="310175" cy="58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68450" y="987800"/>
              <a:ext cx="310175" cy="587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3"/>
          <p:cNvSpPr txBox="1"/>
          <p:nvPr>
            <p:ph type="title"/>
          </p:nvPr>
        </p:nvSpPr>
        <p:spPr>
          <a:xfrm>
            <a:off x="230600" y="169175"/>
            <a:ext cx="73107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CHAMPIONSHIP RUNS (2000, 2001, 2002, 2009)</a:t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832" y="717875"/>
            <a:ext cx="706033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98000" y="796825"/>
            <a:ext cx="810300" cy="43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98000" y="2954375"/>
            <a:ext cx="810300" cy="43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2002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8235700" y="796825"/>
            <a:ext cx="810300" cy="43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2001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8235700" y="2954375"/>
            <a:ext cx="810300" cy="431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2009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6508325" y="2910175"/>
            <a:ext cx="1773000" cy="21867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74" y="1352172"/>
            <a:ext cx="718751" cy="13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74" y="3500447"/>
            <a:ext cx="718751" cy="13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474" y="1352184"/>
            <a:ext cx="718751" cy="13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474" y="3500459"/>
            <a:ext cx="718751" cy="13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the spatial location of shots affect accuracy?</a:t>
            </a:r>
            <a:endParaRPr/>
          </a:p>
        </p:txBody>
      </p:sp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We will investigate effect of shot zone, shot zone area and shot zone range on accuracy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700" y="1054800"/>
            <a:ext cx="3033900" cy="30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610800" y="435025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Shot Zone</a:t>
            </a:r>
            <a:endParaRPr/>
          </a:p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0" y="918150"/>
            <a:ext cx="5032876" cy="39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50" y="918150"/>
            <a:ext cx="4891861" cy="39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1700" y="1961071"/>
            <a:ext cx="3280951" cy="23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5236225" y="918150"/>
            <a:ext cx="4011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Highest accuracy in the  rectangle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Higher accuracy at left corner than right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Most tries in mid-range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569288" y="2691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Shot Zone Area</a:t>
            </a:r>
            <a:endParaRPr b="0"/>
          </a:p>
        </p:txBody>
      </p:sp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00" y="846650"/>
            <a:ext cx="5506164" cy="403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50" y="945800"/>
            <a:ext cx="5214487" cy="39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300" y="2398280"/>
            <a:ext cx="3115625" cy="19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5876300" y="1116175"/>
            <a:ext cx="293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Higher accuracy in areas perpendicular to the rectangle area within certain range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620250" y="379725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Shot Range and Distance</a:t>
            </a:r>
            <a:endParaRPr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75" y="1106125"/>
            <a:ext cx="8711300" cy="36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75" y="1208850"/>
            <a:ext cx="4053938" cy="33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925" y="1208850"/>
            <a:ext cx="3341047" cy="33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9425" y="3027600"/>
            <a:ext cx="2058500" cy="13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Shot Types</a:t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4635500" y="1795850"/>
            <a:ext cx="4572000" cy="271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We will investigate effect of shot area with different shot types on accuracy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28"/>
          <p:cNvPicPr preferRelativeResize="0"/>
          <p:nvPr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572250" y="1551825"/>
            <a:ext cx="4063249" cy="23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679925" y="324425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Shot Attempts</a:t>
            </a:r>
            <a:endParaRPr/>
          </a:p>
        </p:txBody>
      </p:sp>
      <p:sp>
        <p:nvSpPr>
          <p:cNvPr id="272" name="Google Shape;272;p2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299325" y="843425"/>
            <a:ext cx="5687593" cy="417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299325" y="843430"/>
            <a:ext cx="5687600" cy="41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6131375" y="2520112"/>
            <a:ext cx="2895526" cy="18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 txBox="1"/>
          <p:nvPr/>
        </p:nvSpPr>
        <p:spPr>
          <a:xfrm>
            <a:off x="6026900" y="8434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Highest  frequency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Not significantly affected by spatial areas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425700" y="1353950"/>
            <a:ext cx="5438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The </a:t>
            </a:r>
            <a:r>
              <a:rPr lang="en"/>
              <a:t>data set analyzed herein provides the location and specific situation / circumstances associated with every field goal attempted by Kobe Bryant, over his 20-year LA Lakers career.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https://www.kaggle.com/c/kobe-bryant-shot-selection/data</a:t>
            </a:r>
            <a:endParaRPr/>
          </a:p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550" y="1230181"/>
            <a:ext cx="2306850" cy="7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750" y="2419101"/>
            <a:ext cx="2506450" cy="17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446100" y="250925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Layup Attempts</a:t>
            </a:r>
            <a:endParaRPr/>
          </a:p>
        </p:txBody>
      </p:sp>
      <p:sp>
        <p:nvSpPr>
          <p:cNvPr id="282" name="Google Shape;282;p3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4109775" y="250925"/>
            <a:ext cx="4361846" cy="31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775" y="250926"/>
            <a:ext cx="4361850" cy="315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900350" y="812350"/>
            <a:ext cx="1485700" cy="267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900350" y="3653750"/>
            <a:ext cx="283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What is a layup shot?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Shot near the basket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Lay the ball off the backboard into the hoop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87" name="Google Shape;287;p30"/>
          <p:cNvPicPr preferRelativeResize="0"/>
          <p:nvPr/>
        </p:nvPicPr>
        <p:blipFill>
          <a:blip r:embed="rId6">
            <a:alphaModFix amt="92000"/>
          </a:blip>
          <a:stretch>
            <a:fillRect/>
          </a:stretch>
        </p:blipFill>
        <p:spPr>
          <a:xfrm>
            <a:off x="6256179" y="3417488"/>
            <a:ext cx="2657246" cy="13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 txBox="1"/>
          <p:nvPr/>
        </p:nvSpPr>
        <p:spPr>
          <a:xfrm>
            <a:off x="4109775" y="3747825"/>
            <a:ext cx="214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 test between right and left side with p-value=0.20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695175" y="2691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Tip-in Attempts</a:t>
            </a:r>
            <a:endParaRPr/>
          </a:p>
        </p:txBody>
      </p:sp>
      <p:sp>
        <p:nvSpPr>
          <p:cNvPr id="294" name="Google Shape;294;p3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4111150" y="269100"/>
            <a:ext cx="4387049" cy="32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150" y="285847"/>
            <a:ext cx="4387050" cy="3254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923875" y="814800"/>
            <a:ext cx="1933000" cy="301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/>
          <p:nvPr/>
        </p:nvSpPr>
        <p:spPr>
          <a:xfrm>
            <a:off x="923875" y="39753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What is a tip-in in basketball?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Player taps the ball into the hoop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</a:t>
            </a: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ollowing a missed shot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6">
            <a:alphaModFix amt="92000"/>
          </a:blip>
          <a:stretch>
            <a:fillRect/>
          </a:stretch>
        </p:blipFill>
        <p:spPr>
          <a:xfrm>
            <a:off x="6314475" y="3557233"/>
            <a:ext cx="2617100" cy="134239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/>
          <p:nvPr/>
        </p:nvSpPr>
        <p:spPr>
          <a:xfrm>
            <a:off x="4015450" y="3894900"/>
            <a:ext cx="217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 test between right and left side with p-value=0.72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type="title"/>
          </p:nvPr>
        </p:nvSpPr>
        <p:spPr>
          <a:xfrm>
            <a:off x="689400" y="537325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 Shot Attempts</a:t>
            </a:r>
            <a:endParaRPr/>
          </a:p>
        </p:txBody>
      </p:sp>
      <p:sp>
        <p:nvSpPr>
          <p:cNvPr id="306" name="Google Shape;306;p3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32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4116223" y="265950"/>
            <a:ext cx="4147752" cy="33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200" y="265967"/>
            <a:ext cx="4147770" cy="330618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 txBox="1"/>
          <p:nvPr/>
        </p:nvSpPr>
        <p:spPr>
          <a:xfrm>
            <a:off x="689400" y="38036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What is a bank shot?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Any shot made where the ball hits the backboard before heading into the net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913850" y="1086025"/>
            <a:ext cx="1799600" cy="25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6">
            <a:alphaModFix amt="92000"/>
          </a:blip>
          <a:stretch>
            <a:fillRect/>
          </a:stretch>
        </p:blipFill>
        <p:spPr>
          <a:xfrm>
            <a:off x="5830025" y="3572150"/>
            <a:ext cx="2677707" cy="11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 txBox="1"/>
          <p:nvPr/>
        </p:nvSpPr>
        <p:spPr>
          <a:xfrm>
            <a:off x="3825900" y="3745350"/>
            <a:ext cx="196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 test between right and left side with p-value=0.70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title"/>
          </p:nvPr>
        </p:nvSpPr>
        <p:spPr>
          <a:xfrm>
            <a:off x="689375" y="351925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 Shot Attempts</a:t>
            </a:r>
            <a:endParaRPr/>
          </a:p>
        </p:txBody>
      </p:sp>
      <p:sp>
        <p:nvSpPr>
          <p:cNvPr id="318" name="Google Shape;318;p3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950" y="245925"/>
            <a:ext cx="4343632" cy="34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950" y="245942"/>
            <a:ext cx="4343650" cy="343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3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909000" y="824701"/>
            <a:ext cx="1927775" cy="290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3"/>
          <p:cNvSpPr txBox="1"/>
          <p:nvPr/>
        </p:nvSpPr>
        <p:spPr>
          <a:xfrm>
            <a:off x="909000" y="38047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What is a hook shot?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Standing sideways to the basket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Swinging the ball up in an arc with the far hand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23" name="Google Shape;323;p33"/>
          <p:cNvPicPr preferRelativeResize="0"/>
          <p:nvPr/>
        </p:nvPicPr>
        <p:blipFill>
          <a:blip r:embed="rId6">
            <a:alphaModFix amt="92000"/>
          </a:blip>
          <a:stretch>
            <a:fillRect/>
          </a:stretch>
        </p:blipFill>
        <p:spPr>
          <a:xfrm>
            <a:off x="6298406" y="3679500"/>
            <a:ext cx="2394994" cy="1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/>
          <p:nvPr/>
        </p:nvSpPr>
        <p:spPr>
          <a:xfrm>
            <a:off x="4015450" y="3894900"/>
            <a:ext cx="217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 test between right and left side with p-value=0.50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/>
          <p:nvPr>
            <p:ph type="title"/>
          </p:nvPr>
        </p:nvSpPr>
        <p:spPr>
          <a:xfrm>
            <a:off x="689400" y="4765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Dunk Shot Attempts</a:t>
            </a:r>
            <a:endParaRPr/>
          </a:p>
        </p:txBody>
      </p:sp>
      <p:sp>
        <p:nvSpPr>
          <p:cNvPr id="330" name="Google Shape;330;p3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675" y="322100"/>
            <a:ext cx="4177275" cy="323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676" y="361536"/>
            <a:ext cx="4177274" cy="315166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4"/>
          <p:cNvSpPr txBox="1"/>
          <p:nvPr/>
        </p:nvSpPr>
        <p:spPr>
          <a:xfrm>
            <a:off x="907675" y="36885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What is a dunk shot?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Slam dunk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Jumping high into the air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Throwing the ball down through the basket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907675" y="1025200"/>
            <a:ext cx="1718386" cy="2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>
          <a:blip r:embed="rId6">
            <a:alphaModFix amt="92000"/>
          </a:blip>
          <a:stretch>
            <a:fillRect/>
          </a:stretch>
        </p:blipFill>
        <p:spPr>
          <a:xfrm>
            <a:off x="6310174" y="3552625"/>
            <a:ext cx="2578600" cy="1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/>
        </p:nvSpPr>
        <p:spPr>
          <a:xfrm>
            <a:off x="4015450" y="3894900"/>
            <a:ext cx="217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</a:t>
            </a: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test among right middle and left side with p-value=0.30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2" name="Google Shape;342;p35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The closer Kobe is to the basket, the more accurate he is.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Kobe is most accurate when he shoots from the center area.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It is very likely to score when Kobe attempts a dunk shot.</a:t>
            </a:r>
            <a:endParaRPr/>
          </a:p>
        </p:txBody>
      </p:sp>
      <p:sp>
        <p:nvSpPr>
          <p:cNvPr id="343" name="Google Shape;343;p3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his shots indicate the hot hand effect?</a:t>
            </a:r>
            <a:endParaRPr/>
          </a:p>
        </p:txBody>
      </p:sp>
      <p:sp>
        <p:nvSpPr>
          <p:cNvPr id="349" name="Google Shape;349;p36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Hot handedness is a cognitive social bias that a person who experiences a successful outcome has a greater chance of success in further attempts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Higher chance of scoring having scored with the previous shot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1" name="Google Shape;351;p36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352" name="Google Shape;352;p36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his shots indicate the hot hand effect?</a:t>
            </a:r>
            <a:endParaRPr/>
          </a:p>
        </p:txBody>
      </p:sp>
      <p:sp>
        <p:nvSpPr>
          <p:cNvPr id="382" name="Google Shape;382;p3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37"/>
          <p:cNvPicPr preferRelativeResize="0"/>
          <p:nvPr/>
        </p:nvPicPr>
        <p:blipFill rotWithShape="1">
          <a:blip r:embed="rId3">
            <a:alphaModFix/>
          </a:blip>
          <a:srcRect b="0" l="0" r="37972" t="0"/>
          <a:stretch/>
        </p:blipFill>
        <p:spPr>
          <a:xfrm>
            <a:off x="982575" y="1303475"/>
            <a:ext cx="2915650" cy="36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b="0" l="61473" r="0" t="0"/>
          <a:stretch/>
        </p:blipFill>
        <p:spPr>
          <a:xfrm>
            <a:off x="3862126" y="1303475"/>
            <a:ext cx="1811001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his shots indicate the hot hand effect?</a:t>
            </a:r>
            <a:endParaRPr/>
          </a:p>
        </p:txBody>
      </p:sp>
      <p:sp>
        <p:nvSpPr>
          <p:cNvPr id="390" name="Google Shape;390;p3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49" y="1447875"/>
            <a:ext cx="4445651" cy="30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8"/>
          <p:cNvSpPr txBox="1"/>
          <p:nvPr/>
        </p:nvSpPr>
        <p:spPr>
          <a:xfrm>
            <a:off x="5351050" y="1486050"/>
            <a:ext cx="3000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 test between both results in a p value of 0.04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╸"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If anything, scoring results in overconfidence for Kobe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398" name="Google Shape;398;p39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try to predict shot success</a:t>
            </a:r>
            <a:endParaRPr/>
          </a:p>
        </p:txBody>
      </p:sp>
      <p:grpSp>
        <p:nvGrpSpPr>
          <p:cNvPr id="399" name="Google Shape;399;p39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400" name="Google Shape;400;p39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855300" y="1353950"/>
            <a:ext cx="7367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Do specific game situations affect accuracy?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Does the spatial location of shots affect accuracy?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Do his shots indicate the hot hand effect?</a:t>
            </a:r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855300" y="901275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QUESTIONS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31" name="Google Shape;431;p40"/>
          <p:cNvSpPr txBox="1"/>
          <p:nvPr>
            <p:ph idx="1" type="body"/>
          </p:nvPr>
        </p:nvSpPr>
        <p:spPr>
          <a:xfrm>
            <a:off x="855300" y="1353950"/>
            <a:ext cx="5799000" cy="36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Train test split was 4:1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Unshuffled to prevent leakage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‧"/>
            </a:pPr>
            <a:r>
              <a:rPr lang="en"/>
              <a:t>Do not want to train on data that </a:t>
            </a:r>
            <a:r>
              <a:rPr lang="en"/>
              <a:t>occurred</a:t>
            </a:r>
            <a:r>
              <a:rPr lang="en"/>
              <a:t> after a given shot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One hot encoding for all categorical variables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Feature selection using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SelectKBest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‧"/>
            </a:pPr>
            <a:r>
              <a:rPr lang="en"/>
              <a:t>Scoring function was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f_classif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3" name="Google Shape;433;p40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434" name="Google Shape;434;p40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464" name="Google Shape;464;p41"/>
          <p:cNvSpPr txBox="1"/>
          <p:nvPr>
            <p:ph idx="1" type="body"/>
          </p:nvPr>
        </p:nvSpPr>
        <p:spPr>
          <a:xfrm>
            <a:off x="855300" y="1353948"/>
            <a:ext cx="53070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Accuracy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0.61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Precision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0.62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Recall	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0.34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5" name="Google Shape;465;p4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66" name="Google Shape;466;p41"/>
          <p:cNvGraphicFramePr/>
          <p:nvPr/>
        </p:nvGraphicFramePr>
        <p:xfrm>
          <a:off x="5090050" y="4455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{A9C7E5B2-AA59-4363-833B-3F4502D36B67}</a:tableStyleId>
              </a:tblPr>
              <a:tblGrid>
                <a:gridCol w="1858350"/>
                <a:gridCol w="1858350"/>
              </a:tblGrid>
              <a:tr h="7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2353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471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1530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786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7" name="Google Shape;467;p41"/>
          <p:cNvSpPr txBox="1"/>
          <p:nvPr/>
        </p:nvSpPr>
        <p:spPr>
          <a:xfrm rot="-5400000">
            <a:off x="3829525" y="922825"/>
            <a:ext cx="140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True Label</a:t>
            </a:r>
            <a:endParaRPr sz="1000"/>
          </a:p>
        </p:txBody>
      </p:sp>
      <p:sp>
        <p:nvSpPr>
          <p:cNvPr id="468" name="Google Shape;468;p41"/>
          <p:cNvSpPr txBox="1"/>
          <p:nvPr/>
        </p:nvSpPr>
        <p:spPr>
          <a:xfrm>
            <a:off x="5929600" y="2244000"/>
            <a:ext cx="20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Predicted</a:t>
            </a: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Label</a:t>
            </a:r>
            <a:endParaRPr sz="1000"/>
          </a:p>
        </p:txBody>
      </p:sp>
      <p:sp>
        <p:nvSpPr>
          <p:cNvPr id="469" name="Google Shape;469;p41"/>
          <p:cNvSpPr txBox="1"/>
          <p:nvPr/>
        </p:nvSpPr>
        <p:spPr>
          <a:xfrm>
            <a:off x="4774038" y="60362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0" name="Google Shape;470;p41"/>
          <p:cNvSpPr txBox="1"/>
          <p:nvPr/>
        </p:nvSpPr>
        <p:spPr>
          <a:xfrm>
            <a:off x="4774050" y="1262000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5864888" y="186177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2" name="Google Shape;472;p41"/>
          <p:cNvSpPr txBox="1"/>
          <p:nvPr/>
        </p:nvSpPr>
        <p:spPr>
          <a:xfrm>
            <a:off x="7714775" y="186177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414100" y="3400925"/>
            <a:ext cx="2211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Feature Importance</a:t>
            </a:r>
            <a:endParaRPr/>
          </a:p>
        </p:txBody>
      </p:sp>
      <p:pic>
        <p:nvPicPr>
          <p:cNvPr id="474" name="Google Shape;4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400" y="2858100"/>
            <a:ext cx="4594838" cy="21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</a:t>
            </a:r>
            <a:r>
              <a:rPr lang="en"/>
              <a:t>SVM</a:t>
            </a:r>
            <a:endParaRPr/>
          </a:p>
        </p:txBody>
      </p:sp>
      <p:sp>
        <p:nvSpPr>
          <p:cNvPr id="480" name="Google Shape;480;p42"/>
          <p:cNvSpPr txBox="1"/>
          <p:nvPr>
            <p:ph idx="1" type="body"/>
          </p:nvPr>
        </p:nvSpPr>
        <p:spPr>
          <a:xfrm>
            <a:off x="855300" y="1353948"/>
            <a:ext cx="53070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Accuracy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0.56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Precision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0.54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Recall	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0.20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1" name="Google Shape;481;p4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82" name="Google Shape;482;p42"/>
          <p:cNvGraphicFramePr/>
          <p:nvPr/>
        </p:nvGraphicFramePr>
        <p:xfrm>
          <a:off x="5090050" y="4455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{A9C7E5B2-AA59-4363-833B-3F4502D36B67}</a:tableStyleId>
              </a:tblPr>
              <a:tblGrid>
                <a:gridCol w="1858350"/>
                <a:gridCol w="1858350"/>
              </a:tblGrid>
              <a:tr h="7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2424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400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1836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480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42"/>
          <p:cNvSpPr txBox="1"/>
          <p:nvPr/>
        </p:nvSpPr>
        <p:spPr>
          <a:xfrm rot="-5400000">
            <a:off x="3829525" y="922825"/>
            <a:ext cx="140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True Label</a:t>
            </a:r>
            <a:endParaRPr sz="1000"/>
          </a:p>
        </p:txBody>
      </p:sp>
      <p:sp>
        <p:nvSpPr>
          <p:cNvPr id="484" name="Google Shape;484;p42"/>
          <p:cNvSpPr txBox="1"/>
          <p:nvPr/>
        </p:nvSpPr>
        <p:spPr>
          <a:xfrm>
            <a:off x="5929600" y="2244000"/>
            <a:ext cx="20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Predicted Label</a:t>
            </a:r>
            <a:endParaRPr sz="1000"/>
          </a:p>
        </p:txBody>
      </p:sp>
      <p:sp>
        <p:nvSpPr>
          <p:cNvPr id="485" name="Google Shape;485;p42"/>
          <p:cNvSpPr txBox="1"/>
          <p:nvPr/>
        </p:nvSpPr>
        <p:spPr>
          <a:xfrm>
            <a:off x="4774038" y="60362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4774050" y="1262000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5864888" y="186177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7714775" y="186177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414100" y="3400925"/>
            <a:ext cx="2211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Feature Importance</a:t>
            </a:r>
            <a:endParaRPr/>
          </a:p>
        </p:txBody>
      </p:sp>
      <p:pic>
        <p:nvPicPr>
          <p:cNvPr id="490" name="Google Shape;4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400" y="2858100"/>
            <a:ext cx="4594838" cy="21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96" name="Google Shape;496;p43"/>
          <p:cNvSpPr txBox="1"/>
          <p:nvPr>
            <p:ph idx="1" type="body"/>
          </p:nvPr>
        </p:nvSpPr>
        <p:spPr>
          <a:xfrm>
            <a:off x="855300" y="1353948"/>
            <a:ext cx="53070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Accuracy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0.54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Precision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0.49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Recall	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0.47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7" name="Google Shape;497;p4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98" name="Google Shape;498;p43"/>
          <p:cNvGraphicFramePr/>
          <p:nvPr/>
        </p:nvGraphicFramePr>
        <p:xfrm>
          <a:off x="5090050" y="4455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{A9C7E5B2-AA59-4363-833B-3F4502D36B67}</a:tableStyleId>
              </a:tblPr>
              <a:tblGrid>
                <a:gridCol w="1858350"/>
                <a:gridCol w="1858350"/>
              </a:tblGrid>
              <a:tr h="7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1679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1145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1231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1085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9" name="Google Shape;499;p43"/>
          <p:cNvSpPr txBox="1"/>
          <p:nvPr/>
        </p:nvSpPr>
        <p:spPr>
          <a:xfrm rot="-5400000">
            <a:off x="3829525" y="922825"/>
            <a:ext cx="140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True Label</a:t>
            </a:r>
            <a:endParaRPr sz="1000"/>
          </a:p>
        </p:txBody>
      </p:sp>
      <p:sp>
        <p:nvSpPr>
          <p:cNvPr id="500" name="Google Shape;500;p43"/>
          <p:cNvSpPr txBox="1"/>
          <p:nvPr/>
        </p:nvSpPr>
        <p:spPr>
          <a:xfrm>
            <a:off x="5929600" y="2244000"/>
            <a:ext cx="20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Predicted Label</a:t>
            </a:r>
            <a:endParaRPr sz="1000"/>
          </a:p>
        </p:txBody>
      </p:sp>
      <p:sp>
        <p:nvSpPr>
          <p:cNvPr id="501" name="Google Shape;501;p43"/>
          <p:cNvSpPr txBox="1"/>
          <p:nvPr/>
        </p:nvSpPr>
        <p:spPr>
          <a:xfrm>
            <a:off x="4774038" y="60362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2" name="Google Shape;502;p43"/>
          <p:cNvSpPr txBox="1"/>
          <p:nvPr/>
        </p:nvSpPr>
        <p:spPr>
          <a:xfrm>
            <a:off x="4774050" y="1262000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5864888" y="186177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43"/>
          <p:cNvSpPr txBox="1"/>
          <p:nvPr/>
        </p:nvSpPr>
        <p:spPr>
          <a:xfrm>
            <a:off x="7714775" y="186177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43"/>
          <p:cNvSpPr txBox="1"/>
          <p:nvPr/>
        </p:nvSpPr>
        <p:spPr>
          <a:xfrm>
            <a:off x="414100" y="3400925"/>
            <a:ext cx="2211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Feature Importance</a:t>
            </a:r>
            <a:endParaRPr/>
          </a:p>
        </p:txBody>
      </p:sp>
      <p:pic>
        <p:nvPicPr>
          <p:cNvPr id="506" name="Google Shape;5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400" y="2858100"/>
            <a:ext cx="4594838" cy="21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Catboost</a:t>
            </a:r>
            <a:endParaRPr/>
          </a:p>
        </p:txBody>
      </p:sp>
      <p:sp>
        <p:nvSpPr>
          <p:cNvPr id="512" name="Google Shape;512;p44"/>
          <p:cNvSpPr txBox="1"/>
          <p:nvPr>
            <p:ph idx="1" type="body"/>
          </p:nvPr>
        </p:nvSpPr>
        <p:spPr>
          <a:xfrm>
            <a:off x="855300" y="1353948"/>
            <a:ext cx="53070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Accuracy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0.61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Precision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0.63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Recall		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0.33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3" name="Google Shape;513;p4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14" name="Google Shape;514;p44"/>
          <p:cNvGraphicFramePr/>
          <p:nvPr/>
        </p:nvGraphicFramePr>
        <p:xfrm>
          <a:off x="5090050" y="4455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{A9C7E5B2-AA59-4363-833B-3F4502D36B67}</a:tableStyleId>
              </a:tblPr>
              <a:tblGrid>
                <a:gridCol w="1858350"/>
                <a:gridCol w="1858350"/>
              </a:tblGrid>
              <a:tr h="7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2654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482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1693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868</a:t>
                      </a:r>
                      <a:endParaRPr b="1"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5" name="Google Shape;515;p44"/>
          <p:cNvSpPr txBox="1"/>
          <p:nvPr/>
        </p:nvSpPr>
        <p:spPr>
          <a:xfrm rot="-5400000">
            <a:off x="3829525" y="922825"/>
            <a:ext cx="140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True Label</a:t>
            </a:r>
            <a:endParaRPr sz="1000"/>
          </a:p>
        </p:txBody>
      </p:sp>
      <p:sp>
        <p:nvSpPr>
          <p:cNvPr id="516" name="Google Shape;516;p44"/>
          <p:cNvSpPr txBox="1"/>
          <p:nvPr/>
        </p:nvSpPr>
        <p:spPr>
          <a:xfrm>
            <a:off x="5929600" y="2244000"/>
            <a:ext cx="20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Predicted Label</a:t>
            </a:r>
            <a:endParaRPr sz="1000"/>
          </a:p>
        </p:txBody>
      </p:sp>
      <p:sp>
        <p:nvSpPr>
          <p:cNvPr id="517" name="Google Shape;517;p44"/>
          <p:cNvSpPr txBox="1"/>
          <p:nvPr/>
        </p:nvSpPr>
        <p:spPr>
          <a:xfrm>
            <a:off x="4774038" y="60362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8" name="Google Shape;518;p44"/>
          <p:cNvSpPr txBox="1"/>
          <p:nvPr/>
        </p:nvSpPr>
        <p:spPr>
          <a:xfrm>
            <a:off x="4774050" y="1262000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9" name="Google Shape;519;p44"/>
          <p:cNvSpPr txBox="1"/>
          <p:nvPr/>
        </p:nvSpPr>
        <p:spPr>
          <a:xfrm>
            <a:off x="5864888" y="186177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0" name="Google Shape;520;p44"/>
          <p:cNvSpPr txBox="1"/>
          <p:nvPr/>
        </p:nvSpPr>
        <p:spPr>
          <a:xfrm>
            <a:off x="7714775" y="1861775"/>
            <a:ext cx="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1" name="Google Shape;521;p44"/>
          <p:cNvSpPr txBox="1"/>
          <p:nvPr/>
        </p:nvSpPr>
        <p:spPr>
          <a:xfrm>
            <a:off x="414100" y="3400925"/>
            <a:ext cx="2211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Feature Importance</a:t>
            </a:r>
            <a:endParaRPr/>
          </a:p>
        </p:txBody>
      </p:sp>
      <p:pic>
        <p:nvPicPr>
          <p:cNvPr id="522" name="Google Shape;5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400" y="2858100"/>
            <a:ext cx="4594838" cy="21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</a:t>
            </a:r>
            <a:endParaRPr/>
          </a:p>
        </p:txBody>
      </p:sp>
      <p:sp>
        <p:nvSpPr>
          <p:cNvPr id="528" name="Google Shape;528;p45"/>
          <p:cNvSpPr txBox="1"/>
          <p:nvPr>
            <p:ph idx="1" type="body"/>
          </p:nvPr>
        </p:nvSpPr>
        <p:spPr>
          <a:xfrm>
            <a:off x="855300" y="1353950"/>
            <a:ext cx="5822100" cy="36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Difficult to predict a shot’s success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Feature importances back up what we concluded in our EDA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‧"/>
            </a:pPr>
            <a:r>
              <a:rPr lang="en"/>
              <a:t>Shot distance, shot type and area are important features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‧"/>
            </a:pPr>
            <a:r>
              <a:rPr lang="en"/>
              <a:t>Helps us answer our spatial </a:t>
            </a:r>
            <a:r>
              <a:rPr lang="en"/>
              <a:t>location</a:t>
            </a:r>
            <a:r>
              <a:rPr lang="en"/>
              <a:t> smart question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0" name="Google Shape;530;p45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531" name="Google Shape;531;p45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6"/>
          <p:cNvSpPr txBox="1"/>
          <p:nvPr>
            <p:ph idx="4294967295" type="ctrTitle"/>
          </p:nvPr>
        </p:nvSpPr>
        <p:spPr>
          <a:xfrm>
            <a:off x="855300" y="1991850"/>
            <a:ext cx="2606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561" name="Google Shape;561;p46"/>
          <p:cNvSpPr txBox="1"/>
          <p:nvPr>
            <p:ph idx="4294967295" type="subTitle"/>
          </p:nvPr>
        </p:nvSpPr>
        <p:spPr>
          <a:xfrm>
            <a:off x="3548950" y="1740600"/>
            <a:ext cx="2339100" cy="16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Any questions? 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562" name="Google Shape;562;p4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46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040450" y="152400"/>
            <a:ext cx="2500551" cy="466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/ CITATIONS</a:t>
            </a:r>
            <a:endParaRPr/>
          </a:p>
        </p:txBody>
      </p:sp>
      <p:sp>
        <p:nvSpPr>
          <p:cNvPr id="569" name="Google Shape;569;p4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47"/>
          <p:cNvSpPr txBox="1"/>
          <p:nvPr/>
        </p:nvSpPr>
        <p:spPr>
          <a:xfrm>
            <a:off x="1023175" y="1576225"/>
            <a:ext cx="7333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https://www.kaggle.com/bbx396/kobechart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https://basketballiseasy.wordpress.com/2018/05/17/learn-shots-to-basket-hook-shot-and-jump-shot/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5"/>
              </a:rPr>
              <a:t>https://www.gettyimages.co.nz/detail/news-photo/kobe-bryant-of-the-los-angeles-lakers-rises-for-a-layup-news-photo/159557335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6"/>
              </a:rPr>
              <a:t>https://www.reviewjournal.com/sports/unlv/unlv-basketball/derrick-jones-jr-expects-to-play-for-unlv-on-saturday/attachment/unlv-forward-derrick-jones-jr-1-attempts-to-tip-in-a-shot-against-san-jose-state-guard-brandon-clarke-15-during-a-basketball-game-at-the-thomas-mack-center-in-las-vegas-on-wednesday-fe-2/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7"/>
              </a:rPr>
              <a:t>https://bleacherreport.com/articles/441930-los-angeles-lakers-kobe-bryants-top-10-dunks-for-his-birthday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●"/>
            </a:pPr>
            <a:r>
              <a:rPr lang="en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8"/>
              </a:rPr>
              <a:t>https://www.basketball-reference.com/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6" name="Google Shape;5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00" y="208613"/>
            <a:ext cx="8397875" cy="472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943125" y="19918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925" y="592175"/>
            <a:ext cx="3959150" cy="39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855300" y="1353950"/>
            <a:ext cx="5307000" cy="33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arlow"/>
              <a:buChar char="╸"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Periods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arlow"/>
              <a:buChar char="╸"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Overtime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arlow"/>
              <a:buChar char="╸"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Clutch-Time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arlow"/>
              <a:buChar char="╸"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Playoffs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arlow"/>
              <a:buChar char="╸"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Home / Away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arlow"/>
              <a:buChar char="╸"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Opponents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arlow"/>
              <a:buChar char="╸"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Seasons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Barlow"/>
              <a:buChar char="╸"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Championships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855300" y="903675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SITUATIONAL SPLITS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103" name="Google Shape;103;p15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 b="16832" l="0" r="0" t="0"/>
          <a:stretch/>
        </p:blipFill>
        <p:spPr>
          <a:xfrm>
            <a:off x="4344350" y="903675"/>
            <a:ext cx="4113851" cy="306325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4290483"/>
            <a:ext cx="7772401" cy="57321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15"/>
          <p:cNvSpPr/>
          <p:nvPr/>
        </p:nvSpPr>
        <p:spPr>
          <a:xfrm>
            <a:off x="4247975" y="4223388"/>
            <a:ext cx="809100" cy="707400"/>
          </a:xfrm>
          <a:prstGeom prst="ellipse">
            <a:avLst/>
          </a:prstGeom>
          <a:noFill/>
          <a:ln cap="flat" cmpd="sng" w="38100">
            <a:solidFill>
              <a:srgbClr val="DDAD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>
            <a:off x="2947950" y="682788"/>
            <a:ext cx="5895935" cy="4343399"/>
            <a:chOff x="2860125" y="682788"/>
            <a:chExt cx="5895935" cy="4343399"/>
          </a:xfrm>
        </p:grpSpPr>
        <p:pic>
          <p:nvPicPr>
            <p:cNvPr id="136" name="Google Shape;13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60125" y="682788"/>
              <a:ext cx="5895935" cy="434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16"/>
            <p:cNvSpPr txBox="1"/>
            <p:nvPr/>
          </p:nvSpPr>
          <p:spPr>
            <a:xfrm>
              <a:off x="4166850" y="766100"/>
              <a:ext cx="810300" cy="400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1st QTR</a:t>
              </a:r>
              <a:endParaRPr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4166850" y="2933775"/>
              <a:ext cx="810300" cy="400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3rd QTR</a:t>
              </a:r>
              <a:endParaRPr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7066475" y="2933775"/>
              <a:ext cx="810300" cy="400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4th QTR</a:t>
              </a:r>
              <a:endParaRPr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0" name="Google Shape;140;p16"/>
            <p:cNvSpPr txBox="1"/>
            <p:nvPr/>
          </p:nvSpPr>
          <p:spPr>
            <a:xfrm>
              <a:off x="7044425" y="766100"/>
              <a:ext cx="854400" cy="400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2nd QTR</a:t>
              </a:r>
              <a:endParaRPr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6"/>
          <p:cNvSpPr txBox="1"/>
          <p:nvPr>
            <p:ph type="title"/>
          </p:nvPr>
        </p:nvSpPr>
        <p:spPr>
          <a:xfrm>
            <a:off x="230600" y="169175"/>
            <a:ext cx="73107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 SPLITS</a:t>
            </a:r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75" y="682788"/>
            <a:ext cx="2495145" cy="434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5">
            <a:alphaModFix/>
          </a:blip>
          <a:srcRect b="0" l="0" r="16373" t="0"/>
          <a:stretch/>
        </p:blipFill>
        <p:spPr>
          <a:xfrm>
            <a:off x="2947950" y="191300"/>
            <a:ext cx="3200400" cy="42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0" y="826275"/>
            <a:ext cx="2860200" cy="5172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7"/>
          <p:cNvSpPr txBox="1"/>
          <p:nvPr>
            <p:ph type="title"/>
          </p:nvPr>
        </p:nvSpPr>
        <p:spPr>
          <a:xfrm>
            <a:off x="230600" y="169175"/>
            <a:ext cx="73107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OVERTIME SPLITS</a:t>
            </a:r>
            <a:endParaRPr/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413" y="213425"/>
            <a:ext cx="3200400" cy="35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75" y="682788"/>
            <a:ext cx="2495145" cy="434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2425" y="682788"/>
            <a:ext cx="558173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/>
        </p:nvSpPr>
        <p:spPr>
          <a:xfrm>
            <a:off x="5075900" y="148400"/>
            <a:ext cx="3612900" cy="51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‘Clutch-Time’ is often referenced as a measure of player performance across critical possessions / closing min.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3107050" y="148400"/>
            <a:ext cx="1925100" cy="51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Barlow"/>
              <a:buChar char="╸"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4th Qtr. (&lt;= 5 Min.)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Barlow"/>
              <a:buChar char="╸"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Overtime (&lt;= 5 Min.)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1" name="Google Shape;161;p1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8"/>
          <p:cNvSpPr txBox="1"/>
          <p:nvPr>
            <p:ph type="title"/>
          </p:nvPr>
        </p:nvSpPr>
        <p:spPr>
          <a:xfrm>
            <a:off x="230600" y="169175"/>
            <a:ext cx="3000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CLUTCH-TIME</a:t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90" y="684600"/>
            <a:ext cx="1497087" cy="434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/>
          <p:nvPr/>
        </p:nvSpPr>
        <p:spPr>
          <a:xfrm>
            <a:off x="16588" y="1935075"/>
            <a:ext cx="1925100" cy="5313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050" y="684600"/>
            <a:ext cx="558173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90" y="684600"/>
            <a:ext cx="1497087" cy="434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1198175" y="891100"/>
            <a:ext cx="529500" cy="40467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73" name="Google Shape;173;p19"/>
          <p:cNvSpPr txBox="1"/>
          <p:nvPr>
            <p:ph type="title"/>
          </p:nvPr>
        </p:nvSpPr>
        <p:spPr>
          <a:xfrm>
            <a:off x="230600" y="169175"/>
            <a:ext cx="73107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PLAYOFF</a:t>
            </a:r>
            <a:r>
              <a:rPr lang="en"/>
              <a:t> SPLITS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452" y="684600"/>
            <a:ext cx="5627938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ssa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